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70" r:id="rId13"/>
    <p:sldId id="266" r:id="rId14"/>
    <p:sldId id="268" r:id="rId15"/>
    <p:sldId id="269" r:id="rId16"/>
    <p:sldId id="271" r:id="rId17"/>
    <p:sldId id="273" r:id="rId18"/>
    <p:sldId id="272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1" autoAdjust="0"/>
    <p:restoredTop sz="94660"/>
  </p:normalViewPr>
  <p:slideViewPr>
    <p:cSldViewPr snapToGrid="0">
      <p:cViewPr>
        <p:scale>
          <a:sx n="64" d="100"/>
          <a:sy n="64" d="100"/>
        </p:scale>
        <p:origin x="10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DEF28-DA47-463D-B2D3-2ADDE39C3FBD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AD04D-517F-4F60-BFA1-54B0E7814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31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CAD04D-517F-4F60-BFA1-54B0E7814C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2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CAD04D-517F-4F60-BFA1-54B0E7814C7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33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CAD04D-517F-4F60-BFA1-54B0E7814C7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065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629F2-C864-9F69-49AA-78B6AD3A3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9845C-64E5-8846-81D7-3D9ABB5DC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F04DE-C4B1-DA3B-4C00-29599913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91219-7311-21B5-D202-1E3C7C50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B7ABF-3922-891F-F2A8-A911317FC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834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ACBCD-6565-458A-C1AC-714FF322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6A548-22D6-97E0-B240-941DB2792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8EFCE-E4BE-C38B-1C07-DD596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F79E9-2FD5-0260-3C04-6AB18A5B9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9153D-C0C6-16B1-B5F5-8EA6E6FC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8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421829-DA86-7EF1-EA20-A4A7BEAECC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3CC57-A466-F808-1A6A-7C7152EBD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E8809-40B5-3FAE-8F74-BEB36D048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7B193-58E4-07FE-1241-1507AF987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53F16-6D85-5632-65BC-05F726284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8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F5F16-AB07-A1A6-DC7C-692047AAC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4B8D-544C-FBD0-DAC6-125D7609E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E4B72-F586-5F8F-70D3-010D94E80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8402E-41DD-53F0-464F-ECE4933A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DA043-C841-177A-7644-5E50B62B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6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15CDA-C02E-7AC8-B6B5-AADC88E2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12714-A04E-C2A8-A1AC-AC5754B0E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3169C-935E-35BA-7998-3478CE515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5F881-51B9-1B2E-837A-AA108D30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4C392-4954-B5F6-3CC8-19524DC77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16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B48E4-2317-50AE-6D69-0BDD11A9A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FFF06-991E-8330-3CBA-D560D2B683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BEB5E-5CDA-4F58-D615-82B874918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2987F-0632-DF6E-6ADB-3D4EEDA8E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8C17C-A80C-75E3-9FA9-CDDED633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FFA430-DE44-1756-C05C-C59CB0981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354BA-9B48-BFB8-2B7A-1525F4454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28141-C7FB-8873-3E15-C9B724AD1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CE8A08-9F07-8369-17A3-5FE9ED71C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BAFA3-A82C-CC42-205C-5BC4EDBFFB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E9604A-EB0D-5037-5AE8-4D1900576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ADAA1E-7B41-F53B-474D-BCB182F32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D4DC44-A1F5-F35A-0302-EDB4B533A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E4F709-A644-4D27-152F-110575A3B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477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5E0DA-88EB-E6D6-B69B-970214A17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6A2678-7939-3E78-E933-F583F4739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0F40FE-1E7F-41F4-5507-B29619AE7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3779D-F040-E3C7-729B-C5187B373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1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DE9D2-734E-5E3A-58D5-8A0DBCA63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86D3-4CE3-12C3-30FB-26899C69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2ED39-4322-A9DB-6F71-5768CAB8A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11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0299-6E59-7D2F-BAF8-CE1A7DC8D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47858-CDAC-9D39-B2FC-7B1F64DB4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1A983-7B21-8AB3-567D-DECD01AFA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382BB-6F2C-22D2-4F9C-256EC188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643BEB-EC5C-6462-6660-01176B78A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17383B-A6E9-69EC-1DAC-0B22B4AF9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330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3EF71-A789-4977-27A1-3DAFF043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AD56B-86ED-5E14-9DA9-F791479216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9AD878-52DD-B016-0A66-D7650C4351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609DD-09C0-E5C0-F567-D0C4B044E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ABCC9-2E24-FF1D-C3CA-EB4D0275E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0580B-8027-9B47-42C1-1C9FE4C2F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3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C16BEF-37DA-9044-DC15-1D11F5087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4DF29C-D739-5386-E6F5-41E844C3D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CCE83-304A-A551-42CD-76ECFFFB39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4E34C2-E85A-41DD-A0CC-EA7063992B2F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70091-62E8-304A-B459-D9EBC6234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2C110-B7EF-1A31-25D4-502815B04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DE05C5-91E4-4CCE-B466-BAF80CD62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741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A9A18-EBB0-009B-5BC4-EBC8E335ED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F37EBA-BCC9-7352-4A3D-58473BF86C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oster of chemistry lab equipment&#10;&#10;Description automatically generated with medium confidence">
            <a:extLst>
              <a:ext uri="{FF2B5EF4-FFF2-40B4-BE49-F238E27FC236}">
                <a16:creationId xmlns:a16="http://schemas.microsoft.com/office/drawing/2014/main" id="{7416733E-5384-7C4F-A5FA-62BF61691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2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FAD2D-A47D-78D6-626E-F697E9BAB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19952DF3-5CF9-3280-00CF-73A174DCE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A079CE1-0958-A118-5CBB-E0BD4983E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121887A6-6996-571E-F1E2-E4F671927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1DA69EB-6C28-D1C4-F338-EAAF101E4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BDAD39B-64B5-DCA8-5CA3-F2E42CE4C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E95ABC9-646C-BCE7-39D0-858F56BDD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61C867-CD2B-920B-5BF9-F897DCDE0AE9}"/>
              </a:ext>
            </a:extLst>
          </p:cNvPr>
          <p:cNvSpPr txBox="1"/>
          <p:nvPr/>
        </p:nvSpPr>
        <p:spPr>
          <a:xfrm>
            <a:off x="1449283" y="179680"/>
            <a:ext cx="9471756" cy="6498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Protons are positively charged (+1)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Electrons are negatively charged (-1)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Neutrons are not charged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define elements based on how many protons they have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Number of protons = atomic number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number of protons cant change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a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neutral atom of an element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the number of electrons should be the same as the number of protons to cancel out the opposite charge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Since electrons are freely moving they can be gained, lost or shared with other atoms hence controlling chemical behavior and bonding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creates an imbalance in the charge of an atom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Charged atoms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are called 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406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89F84-6360-8B37-7018-7A895FFC4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178CC061-5B08-D065-234D-E5B2A1673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4454743-B50B-030B-C96F-65238FF0E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4210396-2699-1069-AC8A-71542740A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256F26F-5B30-EE6A-91BA-180965807D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768EFE8-650B-45FA-799E-61020E0BE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E7E3B40-F337-A20B-17EF-931BBEFE3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910992-EEA7-9126-194E-EBB2949EE8FE}"/>
              </a:ext>
            </a:extLst>
          </p:cNvPr>
          <p:cNvSpPr txBox="1"/>
          <p:nvPr/>
        </p:nvSpPr>
        <p:spPr>
          <a:xfrm>
            <a:off x="1449283" y="179680"/>
            <a:ext cx="9471756" cy="5575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Since neutrons are not charged, the number of neutrons in an atom doesn’t really matter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provides stability to the nucleus which would otherwise be filled with + charged protons repelling each other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Some atoms of the same elements can contain different number of neutrons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are called isotopes (c-6, c12)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chemistry of isotopes are the same, only difference is the mass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there are too many neutrons in a nucleus, it becomes so massive that it becomes unstable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may split up into smaller atoms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called radioactivity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387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B2239-1DF6-1B7D-257B-FD6056B8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54D034F-5618-F971-31AC-AD83B8734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04583947-1DF8-ED60-3521-5B0978ED9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78B66D3-9D54-8F91-3E2E-A1797C8A1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114C6BB-4B75-8BA3-C3E4-A6DFE0025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84735C7-E015-3A55-B078-9FCFA34FD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1B616568-AB36-C176-C9B7-1E386087B0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pic>
        <p:nvPicPr>
          <p:cNvPr id="3" name="Picture 2" descr="A square sign with black text and a black letter on it&#10;&#10;Description automatically generated">
            <a:extLst>
              <a:ext uri="{FF2B5EF4-FFF2-40B4-BE49-F238E27FC236}">
                <a16:creationId xmlns:a16="http://schemas.microsoft.com/office/drawing/2014/main" id="{8EE48EAE-FB68-EFB5-E503-61B1F59EB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935" y="929360"/>
            <a:ext cx="2743438" cy="281659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A9A295-6926-5E41-0ABC-95A9AE9FDCD7}"/>
              </a:ext>
            </a:extLst>
          </p:cNvPr>
          <p:cNvCxnSpPr>
            <a:cxnSpLocks/>
          </p:cNvCxnSpPr>
          <p:nvPr/>
        </p:nvCxnSpPr>
        <p:spPr>
          <a:xfrm>
            <a:off x="3636519" y="1558977"/>
            <a:ext cx="1999783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F862AD-A8B1-BABA-6504-120FF4B8ED9F}"/>
              </a:ext>
            </a:extLst>
          </p:cNvPr>
          <p:cNvCxnSpPr>
            <a:cxnSpLocks/>
          </p:cNvCxnSpPr>
          <p:nvPr/>
        </p:nvCxnSpPr>
        <p:spPr>
          <a:xfrm>
            <a:off x="3277100" y="3090472"/>
            <a:ext cx="1999783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14E00CB-3E63-8EFF-F2EC-70314C4C380A}"/>
              </a:ext>
            </a:extLst>
          </p:cNvPr>
          <p:cNvSpPr txBox="1"/>
          <p:nvPr/>
        </p:nvSpPr>
        <p:spPr>
          <a:xfrm>
            <a:off x="2557226" y="1235811"/>
            <a:ext cx="1079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Atomic Number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196AD6-E405-8D2C-D289-C17858B2E77E}"/>
              </a:ext>
            </a:extLst>
          </p:cNvPr>
          <p:cNvSpPr txBox="1"/>
          <p:nvPr/>
        </p:nvSpPr>
        <p:spPr>
          <a:xfrm>
            <a:off x="2237080" y="2767306"/>
            <a:ext cx="1079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Atomic Mass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229B7D-25D5-9E0D-F0C1-7A246610865A}"/>
              </a:ext>
            </a:extLst>
          </p:cNvPr>
          <p:cNvSpPr txBox="1"/>
          <p:nvPr/>
        </p:nvSpPr>
        <p:spPr>
          <a:xfrm>
            <a:off x="1632364" y="4022361"/>
            <a:ext cx="9471756" cy="1131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Each element in the periodic table shows the atomic number (top left), and the atomic mass (bottom left)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59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4E228-F535-19AA-FB7D-13FECF484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F713786-03B7-BB47-8CB6-3F5FB0549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F368AE2-ACE0-BA75-7665-2A3B38EC29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25AFB42-3B09-887C-BE3B-0D62B4C27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246FD3B-7475-F26D-DA79-B615AEF0B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DA6595C-CE6A-1D69-2A5A-14ECA31D6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F5B5213-AE31-A29C-F937-1A3A459C4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86403E-4152-5D97-5329-2780C8B9D5B9}"/>
              </a:ext>
            </a:extLst>
          </p:cNvPr>
          <p:cNvSpPr txBox="1"/>
          <p:nvPr/>
        </p:nvSpPr>
        <p:spPr>
          <a:xfrm>
            <a:off x="1503855" y="739082"/>
            <a:ext cx="9471756" cy="1050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Atomic Number (Z) = Number of Protons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Carbon Z = 6 -&gt; 6 protons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D19F7E-AB3F-4703-3EC3-FF86B3EC771D}"/>
              </a:ext>
            </a:extLst>
          </p:cNvPr>
          <p:cNvSpPr txBox="1"/>
          <p:nvPr/>
        </p:nvSpPr>
        <p:spPr>
          <a:xfrm>
            <a:off x="1503855" y="2084041"/>
            <a:ext cx="9471756" cy="1050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Mass Number (A) = Number of Protons + Number of Neutrons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Carbon-12 A = 12 -&gt; 6 protons + 6 neutrons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B08A5B-75B4-B96B-612E-78E9B22931DE}"/>
              </a:ext>
            </a:extLst>
          </p:cNvPr>
          <p:cNvSpPr txBox="1"/>
          <p:nvPr/>
        </p:nvSpPr>
        <p:spPr>
          <a:xfrm>
            <a:off x="1503855" y="3429000"/>
            <a:ext cx="9471756" cy="1512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Neutron Count = A - Z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Oxygen A = 16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Neutron count = 16-8 = 8</a:t>
            </a:r>
          </a:p>
        </p:txBody>
      </p:sp>
    </p:spTree>
    <p:extLst>
      <p:ext uri="{BB962C8B-B14F-4D97-AF65-F5344CB8AC3E}">
        <p14:creationId xmlns:p14="http://schemas.microsoft.com/office/powerpoint/2010/main" val="863259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AD836-CDC8-ECFB-E8CC-D3DCAC26F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A8C4259-51A6-9671-C476-0F3415F63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2B5E23A-7A63-4805-AAC0-5701206EA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BD8B7E2-73DB-69F4-8CC2-585D5D348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05E24B4F-1756-FF34-29E7-85405ABBA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B595644-9455-690D-22E8-88DAD2225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BE7E4A4-DC2F-6D7F-C734-9D8E87BF5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pic>
        <p:nvPicPr>
          <p:cNvPr id="4" name="Picture 3" descr="A square sign with black text and a black letter on it&#10;&#10;Description automatically generated">
            <a:extLst>
              <a:ext uri="{FF2B5EF4-FFF2-40B4-BE49-F238E27FC236}">
                <a16:creationId xmlns:a16="http://schemas.microsoft.com/office/drawing/2014/main" id="{5D262549-6FA4-106C-4D34-ED64B6D665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280" y="371784"/>
            <a:ext cx="2743438" cy="28165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DB12D2-4023-160E-2EAA-558004535F2C}"/>
              </a:ext>
            </a:extLst>
          </p:cNvPr>
          <p:cNvSpPr txBox="1"/>
          <p:nvPr/>
        </p:nvSpPr>
        <p:spPr>
          <a:xfrm>
            <a:off x="1360121" y="3008498"/>
            <a:ext cx="947175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Atomic Number = Number of protons = 11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Number of electrons = 11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Atomic Mass = 23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Number of Neutrons = 23 – 11 = 12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062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F1604-3385-4724-78C5-58837BD17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1CB53C2-CA4B-2300-BD00-5175FC188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B9DC102-42C7-0774-C477-8E2D5AD95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530FD34-FC24-8C23-5035-8B5936459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0CF0B1C-C1AC-1591-4250-131EE7EDD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2279946-3D14-382D-657C-C15203E5C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3A1FA04-7F52-0C85-EA9A-62159C35E8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CCB485-6B9E-4B52-BFE8-CA6B79925AC4}"/>
              </a:ext>
            </a:extLst>
          </p:cNvPr>
          <p:cNvSpPr txBox="1"/>
          <p:nvPr/>
        </p:nvSpPr>
        <p:spPr>
          <a:xfrm>
            <a:off x="1449283" y="179680"/>
            <a:ext cx="9471756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you observe the periodic table, you will see that the atomic mass of some elements are not whole numbers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is due to those elements having isotopes</a:t>
            </a:r>
          </a:p>
        </p:txBody>
      </p:sp>
      <p:pic>
        <p:nvPicPr>
          <p:cNvPr id="5" name="Picture 4" descr="A square sign with black letters and numbers on it&#10;&#10;Description automatically generated">
            <a:extLst>
              <a:ext uri="{FF2B5EF4-FFF2-40B4-BE49-F238E27FC236}">
                <a16:creationId xmlns:a16="http://schemas.microsoft.com/office/drawing/2014/main" id="{2B32CA8E-E3A4-38ED-D9AB-F9AFFB549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030" y="1832541"/>
            <a:ext cx="1721489" cy="17597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450F71-23C0-E6B3-E6E1-3D536F4AF467}"/>
              </a:ext>
            </a:extLst>
          </p:cNvPr>
          <p:cNvSpPr txBox="1"/>
          <p:nvPr/>
        </p:nvSpPr>
        <p:spPr>
          <a:xfrm>
            <a:off x="3819605" y="2027332"/>
            <a:ext cx="7156006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we take Chlorine, there are two known isotopes: Cl – 35 and Cl - 37</a:t>
            </a:r>
          </a:p>
        </p:txBody>
      </p:sp>
      <p:pic>
        <p:nvPicPr>
          <p:cNvPr id="8" name="Picture 7" descr="A couple of numbers on a white background&#10;&#10;Description automatically generated">
            <a:extLst>
              <a:ext uri="{FF2B5EF4-FFF2-40B4-BE49-F238E27FC236}">
                <a16:creationId xmlns:a16="http://schemas.microsoft.com/office/drawing/2014/main" id="{9431651F-6F5B-41F6-7566-D7F306316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608" y="2722049"/>
            <a:ext cx="2428875" cy="15525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A23C68-A010-D43F-6B0E-A0D69D836C94}"/>
                  </a:ext>
                </a:extLst>
              </p:cNvPr>
              <p:cNvSpPr txBox="1"/>
              <p:nvPr/>
            </p:nvSpPr>
            <p:spPr>
              <a:xfrm>
                <a:off x="1449283" y="3592285"/>
                <a:ext cx="5581104" cy="22846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Cl - 35 is 3 times as common as cl – 37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average: 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3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35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4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37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35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45</m:t>
                      </m:r>
                    </m:oMath>
                  </m:oMathPara>
                </a14:m>
                <a:endParaRPr lang="en-US" sz="2000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2A23C68-A010-D43F-6B0E-A0D69D836C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9283" y="3592285"/>
                <a:ext cx="5581104" cy="2284600"/>
              </a:xfrm>
              <a:prstGeom prst="rect">
                <a:avLst/>
              </a:prstGeom>
              <a:blipFill>
                <a:blip r:embed="rId5"/>
                <a:stretch>
                  <a:fillRect l="-9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3987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FB111-3BE0-FF9F-4852-FD9829DDD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635E184-F60C-A245-2CBE-19112ED7D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07F8FBB-643F-F856-6EA0-2F2EF546A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8C55479-D845-3849-7C6B-E5011874DF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378FF36-4ECB-BA40-3264-22D22B519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5DB969D-39B9-3808-A02A-727E07F5F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C8B3F6F-DBA0-809A-EF99-27E780C0F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2ECCA-7223-8312-C319-A534282A685B}"/>
              </a:ext>
            </a:extLst>
          </p:cNvPr>
          <p:cNvSpPr txBox="1"/>
          <p:nvPr/>
        </p:nvSpPr>
        <p:spPr>
          <a:xfrm>
            <a:off x="1449283" y="179680"/>
            <a:ext cx="9471756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Lighter elements have usually the same number of neutrons as protons (Hydrogen)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Heavier elements tend to have more neutrons to glue the nucleus together</a:t>
            </a:r>
          </a:p>
        </p:txBody>
      </p:sp>
      <p:pic>
        <p:nvPicPr>
          <p:cNvPr id="5" name="Picture 4" descr="Diagram of an electron diagram&#10;&#10;Description automatically generated">
            <a:extLst>
              <a:ext uri="{FF2B5EF4-FFF2-40B4-BE49-F238E27FC236}">
                <a16:creationId xmlns:a16="http://schemas.microsoft.com/office/drawing/2014/main" id="{735EDD8D-2B40-9BA8-C16B-88AC2C293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49" y="1863956"/>
            <a:ext cx="3942703" cy="24873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C2C628-B5CB-B3A0-3F4B-E942773BFBF1}"/>
              </a:ext>
            </a:extLst>
          </p:cNvPr>
          <p:cNvSpPr txBox="1"/>
          <p:nvPr/>
        </p:nvSpPr>
        <p:spPr>
          <a:xfrm>
            <a:off x="5710390" y="1765027"/>
            <a:ext cx="5522237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Electrons are not exactly completely free to roam around the nucleus as it seems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They are restricted to moving in fixed orbitals or energy levels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Each energy level can take a certain number of electrons before its full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9465F-722B-B60E-5578-67E0615D146E}"/>
              </a:ext>
            </a:extLst>
          </p:cNvPr>
          <p:cNvSpPr txBox="1"/>
          <p:nvPr/>
        </p:nvSpPr>
        <p:spPr>
          <a:xfrm>
            <a:off x="1299603" y="4622362"/>
            <a:ext cx="9471756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Any additional electrons will have to occupy energy levels further out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are called electron shells</a:t>
            </a:r>
          </a:p>
        </p:txBody>
      </p:sp>
    </p:spTree>
    <p:extLst>
      <p:ext uri="{BB962C8B-B14F-4D97-AF65-F5344CB8AC3E}">
        <p14:creationId xmlns:p14="http://schemas.microsoft.com/office/powerpoint/2010/main" val="2667038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553F0-A840-2EAA-A818-762EBDB64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59B3E1A-5A7D-D57E-4D99-0A6D53011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08B3151-DFEE-1C4B-2BF0-74416F65F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ACA6B89-9DC5-3930-6F01-3C7EF56EB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36F0208-9D6F-9E18-0D2D-313493166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7F22860-4F3F-491D-86AC-D36C2815F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1EFD34F-9221-53DA-E52E-2EABF83F1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EEC954-283B-EE64-C4D4-52C20F7D2808}"/>
              </a:ext>
            </a:extLst>
          </p:cNvPr>
          <p:cNvSpPr txBox="1"/>
          <p:nvPr/>
        </p:nvSpPr>
        <p:spPr>
          <a:xfrm>
            <a:off x="4972669" y="29083"/>
            <a:ext cx="643484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Theoretically there is no limit to the number of electron shells that can exist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reality we observe up to 7 electron shells in naturally occurring elements</a:t>
            </a:r>
          </a:p>
        </p:txBody>
      </p:sp>
      <p:pic>
        <p:nvPicPr>
          <p:cNvPr id="5" name="Picture 4" descr="A diagram of the periodic table of the elements&#10;&#10;Description automatically generated">
            <a:extLst>
              <a:ext uri="{FF2B5EF4-FFF2-40B4-BE49-F238E27FC236}">
                <a16:creationId xmlns:a16="http://schemas.microsoft.com/office/drawing/2014/main" id="{E7CB76A1-CDB4-FEC3-20EF-B0E86FD4DE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449" y="770242"/>
            <a:ext cx="3647138" cy="4595393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62B9C6A-4D61-8B0A-4A45-1A7B35E08F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747248"/>
              </p:ext>
            </p:extLst>
          </p:nvPr>
        </p:nvGraphicFramePr>
        <p:xfrm>
          <a:off x="5071514" y="1946581"/>
          <a:ext cx="6237155" cy="374904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247431">
                  <a:extLst>
                    <a:ext uri="{9D8B030D-6E8A-4147-A177-3AD203B41FA5}">
                      <a16:colId xmlns:a16="http://schemas.microsoft.com/office/drawing/2014/main" val="3044647951"/>
                    </a:ext>
                  </a:extLst>
                </a:gridCol>
                <a:gridCol w="1247431">
                  <a:extLst>
                    <a:ext uri="{9D8B030D-6E8A-4147-A177-3AD203B41FA5}">
                      <a16:colId xmlns:a16="http://schemas.microsoft.com/office/drawing/2014/main" val="1243284909"/>
                    </a:ext>
                  </a:extLst>
                </a:gridCol>
                <a:gridCol w="1247431">
                  <a:extLst>
                    <a:ext uri="{9D8B030D-6E8A-4147-A177-3AD203B41FA5}">
                      <a16:colId xmlns:a16="http://schemas.microsoft.com/office/drawing/2014/main" val="1364080004"/>
                    </a:ext>
                  </a:extLst>
                </a:gridCol>
                <a:gridCol w="1247431">
                  <a:extLst>
                    <a:ext uri="{9D8B030D-6E8A-4147-A177-3AD203B41FA5}">
                      <a16:colId xmlns:a16="http://schemas.microsoft.com/office/drawing/2014/main" val="4145171073"/>
                    </a:ext>
                  </a:extLst>
                </a:gridCol>
                <a:gridCol w="1247431">
                  <a:extLst>
                    <a:ext uri="{9D8B030D-6E8A-4147-A177-3AD203B41FA5}">
                      <a16:colId xmlns:a16="http://schemas.microsoft.com/office/drawing/2014/main" val="403096708"/>
                    </a:ext>
                  </a:extLst>
                </a:gridCol>
              </a:tblGrid>
              <a:tr h="569093">
                <a:tc>
                  <a:txBody>
                    <a:bodyPr/>
                    <a:lstStyle/>
                    <a:p>
                      <a:r>
                        <a:rPr lang="en-US"/>
                        <a:t>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Symbol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Max electrons formula: 2n²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Max electrons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7354911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1st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1² =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2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2979498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2nd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2² =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8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8961260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3rd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3² = 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18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081909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4th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4² = 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32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054023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5th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5² = 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50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5530704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6th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6² = 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72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899643"/>
                  </a:ext>
                </a:extLst>
              </a:tr>
              <a:tr h="325196">
                <a:tc>
                  <a:txBody>
                    <a:bodyPr/>
                    <a:lstStyle/>
                    <a:p>
                      <a:r>
                        <a:rPr lang="en-US"/>
                        <a:t>7th shell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 =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 × 7² = 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98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5486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738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E6D2A-B054-3B8C-FE4D-0BD94F541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AEC60CA-42B8-7539-14B3-9B3ECF7CE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89CC7A4-38A9-B4A2-24B6-F4F938C5D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96CD1B0-9854-EB64-35E5-E8CB268B1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4C9B7A3-B02C-CDF8-3367-B3C614635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96B1934-F631-4E88-291B-429065A93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0258835-2020-B7E8-271F-9DE42BC51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E0F04E-E4AA-BB81-6B5C-307D05F6A341}"/>
              </a:ext>
            </a:extLst>
          </p:cNvPr>
          <p:cNvSpPr txBox="1"/>
          <p:nvPr/>
        </p:nvSpPr>
        <p:spPr>
          <a:xfrm>
            <a:off x="6970426" y="128802"/>
            <a:ext cx="4519220" cy="3728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periodic table has 7 rows going across called periods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18 columns called groups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Elements are arranged according to the atomic number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 elements period indicates the elements electrons shell that is being filled</a:t>
            </a:r>
          </a:p>
        </p:txBody>
      </p:sp>
      <p:pic>
        <p:nvPicPr>
          <p:cNvPr id="5" name="Picture 4" descr="A periodic table of the elements&#10;&#10;Description automatically generated">
            <a:extLst>
              <a:ext uri="{FF2B5EF4-FFF2-40B4-BE49-F238E27FC236}">
                <a16:creationId xmlns:a16="http://schemas.microsoft.com/office/drawing/2014/main" id="{BFF96A23-6FF3-BFB1-EE42-957124994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670" y="-12464"/>
            <a:ext cx="5515756" cy="4262175"/>
          </a:xfrm>
          <a:prstGeom prst="rect">
            <a:avLst/>
          </a:prstGeom>
        </p:spPr>
      </p:pic>
      <p:pic>
        <p:nvPicPr>
          <p:cNvPr id="6" name="Picture 5" descr="A square sign with black text and a black letter on it&#10;&#10;Description automatically generated">
            <a:extLst>
              <a:ext uri="{FF2B5EF4-FFF2-40B4-BE49-F238E27FC236}">
                <a16:creationId xmlns:a16="http://schemas.microsoft.com/office/drawing/2014/main" id="{869B4EE0-8834-D6B1-C0A2-ACFCC2A861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96" y="4008180"/>
            <a:ext cx="1320275" cy="13554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96630ED-7EB2-8F59-D975-BA79ECEE03C9}"/>
              </a:ext>
            </a:extLst>
          </p:cNvPr>
          <p:cNvCxnSpPr/>
          <p:nvPr/>
        </p:nvCxnSpPr>
        <p:spPr>
          <a:xfrm>
            <a:off x="1633928" y="1356206"/>
            <a:ext cx="1169233" cy="3155833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" name="Picture 9" descr="A square sign with black letters and numbers on it&#10;&#10;Description automatically generated">
            <a:extLst>
              <a:ext uri="{FF2B5EF4-FFF2-40B4-BE49-F238E27FC236}">
                <a16:creationId xmlns:a16="http://schemas.microsoft.com/office/drawing/2014/main" id="{021324F7-6F04-50B2-2E1B-745B96AA02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483" y="4031986"/>
            <a:ext cx="1326015" cy="135548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43DAA7-F0F8-4445-041D-90A2A6D19EA9}"/>
              </a:ext>
            </a:extLst>
          </p:cNvPr>
          <p:cNvCxnSpPr>
            <a:cxnSpLocks/>
          </p:cNvCxnSpPr>
          <p:nvPr/>
        </p:nvCxnSpPr>
        <p:spPr>
          <a:xfrm flipH="1">
            <a:off x="4969162" y="1356206"/>
            <a:ext cx="1415967" cy="3326125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5799FFE-AFA8-C6BC-3865-979D5FDFB601}"/>
              </a:ext>
            </a:extLst>
          </p:cNvPr>
          <p:cNvSpPr txBox="1"/>
          <p:nvPr/>
        </p:nvSpPr>
        <p:spPr>
          <a:xfrm>
            <a:off x="5385867" y="3806812"/>
            <a:ext cx="5867150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Take Na and Cl for example. In both cases it’s the 3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shell that’s being filled.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number of electrons in the outer most shell is indicated in the last digit of the group number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04857A-F02E-DE7D-EC43-6D3E44606E82}"/>
              </a:ext>
            </a:extLst>
          </p:cNvPr>
          <p:cNvSpPr txBox="1"/>
          <p:nvPr/>
        </p:nvSpPr>
        <p:spPr>
          <a:xfrm>
            <a:off x="866647" y="5313250"/>
            <a:ext cx="451922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Electronic configuration: 2:8:1                    2:8:7</a:t>
            </a:r>
          </a:p>
        </p:txBody>
      </p:sp>
    </p:spTree>
    <p:extLst>
      <p:ext uri="{BB962C8B-B14F-4D97-AF65-F5344CB8AC3E}">
        <p14:creationId xmlns:p14="http://schemas.microsoft.com/office/powerpoint/2010/main" val="2888987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25646-4B97-BE2D-7F36-FDA37215C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D3FD6FF-AC4B-13B7-5510-E1A9BFE13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68A9D50-0DE4-15CF-A2E4-56E6BB779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60B50D2-5B12-CE84-BFDA-EEFF067AA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563402C-78CD-3EEC-D29E-2D83BA152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B5B2D2F-CDCA-2AAE-4730-829BCD05A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47A19B5-53C8-0274-41E6-F882A8C9A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0DADA1-0A8E-921F-A8A2-AB854F49F48A}"/>
              </a:ext>
            </a:extLst>
          </p:cNvPr>
          <p:cNvSpPr txBox="1"/>
          <p:nvPr/>
        </p:nvSpPr>
        <p:spPr>
          <a:xfrm>
            <a:off x="1305549" y="503670"/>
            <a:ext cx="9471756" cy="2343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 discussed earlier, electrons of an atom is responsible for chemical reactions and bonding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periodic table, all elements in a particular group has the same number of electrons in the outer shell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Therefore, they have similar chemical properties</a:t>
            </a:r>
          </a:p>
        </p:txBody>
      </p:sp>
    </p:spTree>
    <p:extLst>
      <p:ext uri="{BB962C8B-B14F-4D97-AF65-F5344CB8AC3E}">
        <p14:creationId xmlns:p14="http://schemas.microsoft.com/office/powerpoint/2010/main" val="4096201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A61F7-692F-ABF8-1513-40FC9DA5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713" y="-29489"/>
            <a:ext cx="10515600" cy="1325563"/>
          </a:xfrm>
        </p:spPr>
        <p:txBody>
          <a:bodyPr/>
          <a:lstStyle/>
          <a:p>
            <a:r>
              <a:rPr lang="en-US" dirty="0"/>
              <a:t>What is Chemistry?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07A7C7A3-9672-9BF2-5263-0FD038B35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E07CD8B-7F27-683E-5AD8-053E7D3FB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DB4EFF5-A331-3BBD-F853-8017D1955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941B859-C8E1-2597-39AC-04BF649B5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9550A88-D8D8-CB58-DDEC-4AC21DFBB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8E695C9-E45C-A08A-AC1C-D0E9A5E74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74E691B-A862-C9A8-D8CB-9F074C89F18A}"/>
              </a:ext>
            </a:extLst>
          </p:cNvPr>
          <p:cNvSpPr txBox="1"/>
          <p:nvPr/>
        </p:nvSpPr>
        <p:spPr>
          <a:xfrm>
            <a:off x="1305549" y="1296074"/>
            <a:ext cx="9670062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Chemistry is the study of matter – everything that has mass and takes up space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Types of Chemistry: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Organic – carbon containing compounds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Inorganic – non carbon containing compounds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Physical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Analytical</a:t>
            </a:r>
          </a:p>
        </p:txBody>
      </p:sp>
    </p:spTree>
    <p:extLst>
      <p:ext uri="{BB962C8B-B14F-4D97-AF65-F5344CB8AC3E}">
        <p14:creationId xmlns:p14="http://schemas.microsoft.com/office/powerpoint/2010/main" val="4286265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DB889-2C54-9347-4043-A452271D8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2EB9-7B76-781A-62ED-7589C71B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370" y="-29489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9CDCC8D-5F14-9479-FA85-0CD940129E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E5531D0-3B36-A92A-6B0A-DF9E25113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3DED323-A729-6E6D-35A8-D3444159F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900BB34-A6A7-1B8F-64DB-0D49EA4C8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789405B-651A-8429-4BE4-A7126C932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CF1B450-C77F-8D15-981D-F5034980C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5E3FCB-F288-8A43-F95D-58C9F8D843DC}"/>
              </a:ext>
            </a:extLst>
          </p:cNvPr>
          <p:cNvSpPr txBox="1"/>
          <p:nvPr/>
        </p:nvSpPr>
        <p:spPr>
          <a:xfrm>
            <a:off x="1305549" y="1003841"/>
            <a:ext cx="9471756" cy="4651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🖌️Draw a atoms for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1️⃣Nitrogen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2️⃣Hydrogen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3️⃣ Florine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4️⃣Magnesium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🧮 Calculate protons, neutrons, electrons for each.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📝 Mini quiz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1️⃣ What subatomic particle defines an element's identity?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2️⃣ If an atom has A = 23 and Z = 11, how many neutrons does it have?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3️⃣ Which is heavier: proton or electron?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4️⃣ Where are electrons likely found?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199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0CBAA-D308-E5B3-50CD-C8E7E968D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86B5-CE8F-0FE2-0FF7-0F3916D62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870" y="-102082"/>
            <a:ext cx="10515600" cy="1325563"/>
          </a:xfrm>
        </p:spPr>
        <p:txBody>
          <a:bodyPr/>
          <a:lstStyle/>
          <a:p>
            <a:r>
              <a:rPr lang="en-US" dirty="0"/>
              <a:t>Answers: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61B3365-E016-1935-306D-32D8C586F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5DC1E06-54E4-8541-1416-B6D2FF5BB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676EAE3-1632-49E2-ADF9-C875BEDCD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DF1D913-13B6-EF01-2B3B-F5C4C822F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9F01C99-F6FF-12CD-DD77-8E0D22BA9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3BA6BA3C-F739-2F7B-F4C1-889DFAABB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pic>
        <p:nvPicPr>
          <p:cNvPr id="4" name="Picture 3" descr="A diagram of a cell with Ice hockey rink in the background&#10;&#10;Description automatically generated">
            <a:extLst>
              <a:ext uri="{FF2B5EF4-FFF2-40B4-BE49-F238E27FC236}">
                <a16:creationId xmlns:a16="http://schemas.microsoft.com/office/drawing/2014/main" id="{FBF97F51-21C1-8778-92E0-9F9C780D7D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389" y="981323"/>
            <a:ext cx="4879612" cy="4701898"/>
          </a:xfrm>
          <a:prstGeom prst="rect">
            <a:avLst/>
          </a:prstGeom>
        </p:spPr>
      </p:pic>
      <p:pic>
        <p:nvPicPr>
          <p:cNvPr id="6" name="Picture 5" descr="A math equations on a graph paper&#10;&#10;Description automatically generated">
            <a:extLst>
              <a:ext uri="{FF2B5EF4-FFF2-40B4-BE49-F238E27FC236}">
                <a16:creationId xmlns:a16="http://schemas.microsoft.com/office/drawing/2014/main" id="{40BBDAB4-7AA7-537A-6371-14EB92521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09" y="1682113"/>
            <a:ext cx="5678056" cy="33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33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3C65C-165D-8C4A-F878-9680B0BB7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5D81F-3F70-E3FA-1757-77511769C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713" y="-29489"/>
            <a:ext cx="10515600" cy="1325563"/>
          </a:xfrm>
        </p:spPr>
        <p:txBody>
          <a:bodyPr/>
          <a:lstStyle/>
          <a:p>
            <a:r>
              <a:rPr lang="en-US" dirty="0"/>
              <a:t>Where Did Elements Come From?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595690B-AD2E-8397-4EA6-CA0C92008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278C3D9E-42CF-3BDC-391B-27679E6C8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CFF5E3F-64BB-BC36-A6C9-22AD8DBFA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2784851-8974-35A8-9726-22C6A4F11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2D8DAE5-5E9A-81C1-CDA0-368C67C57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DCBB7A1-382A-90B6-8A6D-40C0C7190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463BF8-5A6F-91D2-37F2-C3811A2B7E30}"/>
              </a:ext>
            </a:extLst>
          </p:cNvPr>
          <p:cNvSpPr txBox="1"/>
          <p:nvPr/>
        </p:nvSpPr>
        <p:spPr>
          <a:xfrm>
            <a:off x="1305549" y="1296074"/>
            <a:ext cx="967006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💥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 Big Bang and the first elements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About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13.8 billion years ago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the universe began with the Big Bang. An unimaginably hot, dense point expanding rapidly.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first few minutes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only the simplest elements formed: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Hydrogen nuclei (protons)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Helium nuclei (2 protons + 2 neutrons)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Tiny traces of lithium and beryllium.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early elements were the "cosmic soup" that filled the young universe.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24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7C66F-882D-C9B6-E7B0-4551118A4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7EFD8D5-1A27-20DE-16FA-6B4F818503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B309EE3-F3F1-6A44-7DD4-4E6C8839D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DD86CC2E-25E7-7B79-65F8-3029A1931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0697A98-7AD3-9D4D-7294-C4940A7A5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941679B-1DE5-96EF-CA93-1F7D79FFB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6150796-9AAD-97B8-83CE-5B06B9605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444B7D-F4DD-BFB2-42D4-F31277C7D9D2}"/>
              </a:ext>
            </a:extLst>
          </p:cNvPr>
          <p:cNvSpPr txBox="1"/>
          <p:nvPr/>
        </p:nvSpPr>
        <p:spPr>
          <a:xfrm>
            <a:off x="1305549" y="459948"/>
            <a:ext cx="9670062" cy="6036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🌟 Stellar nucleosynthesis: Stars as element factories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After millions of years, gravity pulled hydrogen and helium together into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Inside stars, intense heat and pressure fuse smaller nuclei into heavier elements: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Hydrogen → Helium (via fusion)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Helium → Carbon, Oxygen, and so on (in massive stars).</a:t>
            </a:r>
          </a:p>
          <a:p>
            <a:pPr lvl="1"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💥 Supernova explosions: The cosmic forge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Massive stars explode as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supernovae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releasing even heavier elements (iron, gold, uranium) into space.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These elements spread as cosmic dust, eventually forming new stars, planets, and eventually Earth.</a:t>
            </a:r>
          </a:p>
          <a:p>
            <a:pPr lvl="1"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139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6D433-0887-E786-8475-B532456C5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A2FB979-F722-46C7-AD58-62713223A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FC633066-3259-AEB2-5DA2-157C9A3FD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A6EBBF3-0099-6C7B-3D9B-36F7849FE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52AB6B2-38A8-7923-39B3-542DC8891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81BEDCB-6107-4C74-6DC0-E35707333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6C741E2-6A97-4647-430F-3D7D9CE94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4A771F-7E38-543B-E751-FD1B7C240E0E}"/>
              </a:ext>
            </a:extLst>
          </p:cNvPr>
          <p:cNvSpPr txBox="1"/>
          <p:nvPr/>
        </p:nvSpPr>
        <p:spPr>
          <a:xfrm>
            <a:off x="1308046" y="617256"/>
            <a:ext cx="9670062" cy="4190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🌍 How did these elements come to Earth?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About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4.6 billion years ago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 cloud of gas and dust collapsed under gravity to form our Solar System.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Sun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formed in the center, and leftover debris clumped into planets, including Earth.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Heavy elements sank to Earth's core, while lighter elements formed the crust and atmosphere.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93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0B71F-2F04-27AC-16A3-CF2AD11F7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0AF3A-742B-28CF-E6C9-10DE8B2D5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477" y="-241942"/>
            <a:ext cx="10515600" cy="1325563"/>
          </a:xfrm>
        </p:spPr>
        <p:txBody>
          <a:bodyPr/>
          <a:lstStyle/>
          <a:p>
            <a:r>
              <a:rPr lang="en-US" b="1" dirty="0"/>
              <a:t>Atoms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360514C-37A0-1682-F4C9-5D13CDF99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EDBE7C8E-ABF9-37A8-B5C9-FAEE07C17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886F4AB4-C2C8-773D-A257-5D0CDF9DD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43BEAE1-652A-DDF7-4570-F404733AE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1B722D0C-12FB-4BB0-D7DC-50F3B9946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35B85D8-AE21-5674-A353-EA8E84324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A22E14-F684-80D1-BA7A-7DD8F92CCEC3}"/>
              </a:ext>
            </a:extLst>
          </p:cNvPr>
          <p:cNvSpPr txBox="1"/>
          <p:nvPr/>
        </p:nvSpPr>
        <p:spPr>
          <a:xfrm>
            <a:off x="1434057" y="606284"/>
            <a:ext cx="9670062" cy="326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smallest unit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 an element that retains its chemical properties.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are more than 100 types of atoms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 the matter around us are made up of atoms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Materials made of only one sort of atoms are called elements (O2)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Materials made of different sorts of atoms are called compounds (H2O)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blue and red molecule model&#10;&#10;Description automatically generated with medium confidence">
            <a:extLst>
              <a:ext uri="{FF2B5EF4-FFF2-40B4-BE49-F238E27FC236}">
                <a16:creationId xmlns:a16="http://schemas.microsoft.com/office/drawing/2014/main" id="{3F676BA1-74DD-B8F9-8957-B755831307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31" y="3098007"/>
            <a:ext cx="3759993" cy="25066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A0DD25-0456-638B-AF21-7A8AC313E10D}"/>
              </a:ext>
            </a:extLst>
          </p:cNvPr>
          <p:cNvSpPr txBox="1"/>
          <p:nvPr/>
        </p:nvSpPr>
        <p:spPr>
          <a:xfrm>
            <a:off x="1434056" y="2932274"/>
            <a:ext cx="5723375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All known elements can be found in the periodic table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292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E6972-A151-2100-9A3C-F7142BF5B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eriodic table of the elements&#10;&#10;Description automatically generated">
            <a:extLst>
              <a:ext uri="{FF2B5EF4-FFF2-40B4-BE49-F238E27FC236}">
                <a16:creationId xmlns:a16="http://schemas.microsoft.com/office/drawing/2014/main" id="{9D9FF1CC-FC4E-13D8-8BF6-020D836A4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51532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9C5C1-245C-E4EE-4B2F-0AD13DA53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7155-3324-F2F4-79B1-E0701944A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713" y="0"/>
            <a:ext cx="10515600" cy="1325563"/>
          </a:xfrm>
        </p:spPr>
        <p:txBody>
          <a:bodyPr/>
          <a:lstStyle/>
          <a:p>
            <a:r>
              <a:rPr lang="en-US" dirty="0"/>
              <a:t>Periodic Table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264A817-49AB-90E4-53C3-715FFC713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5874A2AC-6FFA-705D-BD01-5B4009222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9CE1A5C5-385F-0118-3C55-51B9321DF6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D3BAEAA-9BB1-4B04-A02F-DCB3D269C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F97ABB8-0B57-F6ED-285F-A86B88ABB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6532FE5-C2C5-D213-6175-B3F2017BB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1EF034-87E3-9F7C-8FAD-86C004173C32}"/>
              </a:ext>
            </a:extLst>
          </p:cNvPr>
          <p:cNvSpPr txBox="1"/>
          <p:nvPr/>
        </p:nvSpPr>
        <p:spPr>
          <a:xfrm>
            <a:off x="1434057" y="1325563"/>
            <a:ext cx="9670062" cy="5113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periodic table was introduced by the Russian chemist Demetri Mendeleev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sorted according to the atomic number and grouped based on each elements characteristics, so that similar type of elements can be found together in the table.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Initially it left empty spaces for undiscovered elements to be filled in later.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There are 103 elements on the periodic table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Each elements is represented by a letter, or two letters usually the first letter of the element’s name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Some elements use their Latin name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306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FDDF0-20E8-5E9B-DB26-270BDF115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FB3FF-BFC7-4658-C186-F4880E98F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388" y="-131600"/>
            <a:ext cx="10515600" cy="1325563"/>
          </a:xfrm>
        </p:spPr>
        <p:txBody>
          <a:bodyPr/>
          <a:lstStyle/>
          <a:p>
            <a:r>
              <a:rPr lang="en-US" dirty="0"/>
              <a:t>Sub Atomic Particles</a:t>
            </a:r>
          </a:p>
        </p:txBody>
      </p:sp>
      <p:pic>
        <p:nvPicPr>
          <p:cNvPr id="9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6FF58E2C-B926-522B-8676-87FD968AE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0" y="0"/>
            <a:ext cx="959371" cy="4351338"/>
          </a:xfrm>
        </p:spPr>
      </p:pic>
      <p:pic>
        <p:nvPicPr>
          <p:cNvPr id="12" name="Content Placeholder 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CCE851AD-5F58-34B1-50FA-101F0A544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81617"/>
          <a:stretch/>
        </p:blipFill>
        <p:spPr>
          <a:xfrm>
            <a:off x="11232629" y="2506662"/>
            <a:ext cx="959371" cy="4351338"/>
          </a:xfrm>
          <a:prstGeom prst="rect">
            <a:avLst/>
          </a:prstGeom>
        </p:spPr>
      </p:pic>
      <p:pic>
        <p:nvPicPr>
          <p:cNvPr id="16" name="Picture 15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462D251F-7122-4041-82F1-792291A6F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4761" r="4919" b="26646"/>
          <a:stretch/>
        </p:blipFill>
        <p:spPr>
          <a:xfrm>
            <a:off x="-1" y="3873269"/>
            <a:ext cx="959371" cy="2984732"/>
          </a:xfrm>
          <a:prstGeom prst="rect">
            <a:avLst/>
          </a:prstGeom>
        </p:spPr>
      </p:pic>
      <p:pic>
        <p:nvPicPr>
          <p:cNvPr id="17" name="Picture 16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BCE9FDE6-558F-8DF3-7E21-4946BD193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2" t="12838" r="4919" b="24827"/>
          <a:stretch/>
        </p:blipFill>
        <p:spPr>
          <a:xfrm>
            <a:off x="11232628" y="0"/>
            <a:ext cx="959371" cy="2712413"/>
          </a:xfrm>
          <a:prstGeom prst="rect">
            <a:avLst/>
          </a:prstGeom>
        </p:spPr>
      </p:pic>
      <p:pic>
        <p:nvPicPr>
          <p:cNvPr id="19" name="Picture 18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7CB3F123-180A-9683-D947-B6F4493C9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6313670" y="5823678"/>
            <a:ext cx="4661941" cy="1034322"/>
          </a:xfrm>
          <a:prstGeom prst="rect">
            <a:avLst/>
          </a:prstGeom>
        </p:spPr>
      </p:pic>
      <p:pic>
        <p:nvPicPr>
          <p:cNvPr id="23" name="Picture 22" descr="A white background with blue and black symbols&#10;&#10;Description automatically generated with medium confidence">
            <a:extLst>
              <a:ext uri="{FF2B5EF4-FFF2-40B4-BE49-F238E27FC236}">
                <a16:creationId xmlns:a16="http://schemas.microsoft.com/office/drawing/2014/main" id="{A0772CB8-7D7C-0E63-D519-163B9F7C8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1" t="72190" r="6344" b="4040"/>
          <a:stretch/>
        </p:blipFill>
        <p:spPr>
          <a:xfrm>
            <a:off x="1305549" y="5823678"/>
            <a:ext cx="4661941" cy="1034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B0D5F6-F59D-EFAE-6B22-E4F5D3325F46}"/>
              </a:ext>
            </a:extLst>
          </p:cNvPr>
          <p:cNvSpPr txBox="1"/>
          <p:nvPr/>
        </p:nvSpPr>
        <p:spPr>
          <a:xfrm>
            <a:off x="1443895" y="873169"/>
            <a:ext cx="3607790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Atoms are made up of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Protons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Neutrons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Electrons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843A60-4721-58ED-0BB9-2AF62E509B31}"/>
              </a:ext>
            </a:extLst>
          </p:cNvPr>
          <p:cNvSpPr txBox="1"/>
          <p:nvPr/>
        </p:nvSpPr>
        <p:spPr>
          <a:xfrm>
            <a:off x="1443894" y="2859822"/>
            <a:ext cx="6858549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Most of the atoms mass is made up from protons and neutrons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mass of electrons are considered zero or negligible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Protons and neutrons sit in the center of an atom which we call the nucleus whereas electrons orbit the nucleus in an electron cloud</a:t>
            </a:r>
          </a:p>
        </p:txBody>
      </p:sp>
      <p:pic>
        <p:nvPicPr>
          <p:cNvPr id="6" name="Picture 5" descr="A diagram of a molecule&#10;&#10;Description automatically generated">
            <a:extLst>
              <a:ext uri="{FF2B5EF4-FFF2-40B4-BE49-F238E27FC236}">
                <a16:creationId xmlns:a16="http://schemas.microsoft.com/office/drawing/2014/main" id="{7E59E59E-1F41-38BE-8DF7-F92FFC461A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24045" r="52309" b="9726"/>
          <a:stretch/>
        </p:blipFill>
        <p:spPr>
          <a:xfrm>
            <a:off x="8124199" y="97293"/>
            <a:ext cx="3607790" cy="371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33293"/>
      </p:ext>
    </p:extLst>
  </p:cSld>
  <p:clrMapOvr>
    <a:masterClrMapping/>
  </p:clrMapOvr>
</p:sld>
</file>

<file path=ppt/theme/theme1.xml><?xml version="1.0" encoding="utf-8"?>
<a:theme xmlns:a="http://schemas.openxmlformats.org/drawingml/2006/main" name="chems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ems" id="{D2DFA6DF-8E08-4499-A757-84BD6F17A072}" vid="{91A3BBD9-826C-4DF0-B6CB-40C048D3D6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chems</Template>
  <TotalTime>285</TotalTime>
  <Words>1291</Words>
  <Application>Microsoft Office PowerPoint</Application>
  <PresentationFormat>Widescreen</PresentationFormat>
  <Paragraphs>162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Cambria Math</vt:lpstr>
      <vt:lpstr>chems</vt:lpstr>
      <vt:lpstr>PowerPoint Presentation</vt:lpstr>
      <vt:lpstr>What is Chemistry?</vt:lpstr>
      <vt:lpstr>Where Did Elements Come From?</vt:lpstr>
      <vt:lpstr>PowerPoint Presentation</vt:lpstr>
      <vt:lpstr>PowerPoint Presentation</vt:lpstr>
      <vt:lpstr>Atoms</vt:lpstr>
      <vt:lpstr>PowerPoint Presentation</vt:lpstr>
      <vt:lpstr>Periodic Table</vt:lpstr>
      <vt:lpstr>Sub Atomic Particles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Answers: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Isuri Balasooriya</dc:creator>
  <cp:lastModifiedBy>Isuri Balasooriya</cp:lastModifiedBy>
  <cp:revision>7</cp:revision>
  <dcterms:created xsi:type="dcterms:W3CDTF">2025-06-29T08:00:26Z</dcterms:created>
  <dcterms:modified xsi:type="dcterms:W3CDTF">2025-06-29T12:45:37Z</dcterms:modified>
</cp:coreProperties>
</file>

<file path=docProps/thumbnail.jpeg>
</file>